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8715B-1331-4FA3-9C8E-6B3D3BBE5D41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9EDF-7129-4CCC-9566-A6A460DC4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43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9EDF-7129-4CCC-9566-A6A460DC440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9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979-8776-42F6-9C04-B9552A78800B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11C5-F8CD-4508-8D6D-7C7175E5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79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979-8776-42F6-9C04-B9552A78800B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11C5-F8CD-4508-8D6D-7C7175E5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96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979-8776-42F6-9C04-B9552A78800B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11C5-F8CD-4508-8D6D-7C7175E5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99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979-8776-42F6-9C04-B9552A78800B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11C5-F8CD-4508-8D6D-7C7175E5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64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979-8776-42F6-9C04-B9552A78800B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11C5-F8CD-4508-8D6D-7C7175E5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44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979-8776-42F6-9C04-B9552A78800B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11C5-F8CD-4508-8D6D-7C7175E5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26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979-8776-42F6-9C04-B9552A78800B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11C5-F8CD-4508-8D6D-7C7175E5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66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979-8776-42F6-9C04-B9552A78800B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11C5-F8CD-4508-8D6D-7C7175E5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6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979-8776-42F6-9C04-B9552A78800B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11C5-F8CD-4508-8D6D-7C7175E5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48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979-8776-42F6-9C04-B9552A78800B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11C5-F8CD-4508-8D6D-7C7175E5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02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8979-8776-42F6-9C04-B9552A78800B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11C5-F8CD-4508-8D6D-7C7175E5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2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58979-8776-42F6-9C04-B9552A78800B}" type="datetimeFigureOut">
              <a:rPr kumimoji="1" lang="ja-JP" altLang="en-US" smtClean="0"/>
              <a:t>2018/3/10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E11C5-F8CD-4508-8D6D-7C7175E5A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0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13263" y="144016"/>
            <a:ext cx="8661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☑</a:t>
            </a:r>
            <a:r>
              <a:rPr lang="ja-JP" altLang="en-US" dirty="0">
                <a:solidFill>
                  <a:srgbClr val="002060"/>
                </a:solidFill>
              </a:rPr>
              <a:t>　</a:t>
            </a:r>
            <a:r>
              <a:rPr kumimoji="1" lang="ja-JP" altLang="en-US" dirty="0">
                <a:solidFill>
                  <a:srgbClr val="002060"/>
                </a:solidFill>
              </a:rPr>
              <a:t>心臓・大血管手術</a:t>
            </a:r>
            <a:r>
              <a:rPr lang="ja-JP" altLang="en-US" dirty="0">
                <a:solidFill>
                  <a:srgbClr val="002060"/>
                </a:solidFill>
              </a:rPr>
              <a:t>の輸血指針チェックリスト 　</a:t>
            </a:r>
            <a:r>
              <a:rPr lang="ja-JP" altLang="en-US" b="1" dirty="0">
                <a:solidFill>
                  <a:srgbClr val="0070C0"/>
                </a:solidFill>
              </a:rPr>
              <a:t> ［</a:t>
            </a:r>
            <a:r>
              <a:rPr lang="en-US" altLang="ja-JP" b="1" u="sng" dirty="0">
                <a:solidFill>
                  <a:srgbClr val="0070C0"/>
                </a:solidFill>
              </a:rPr>
              <a:t>         </a:t>
            </a:r>
            <a:r>
              <a:rPr lang="ja-JP" altLang="en-US" b="1" dirty="0">
                <a:solidFill>
                  <a:srgbClr val="0070C0"/>
                </a:solidFill>
              </a:rPr>
              <a:t>］： 検査値 記入</a:t>
            </a:r>
            <a:r>
              <a:rPr lang="ja-JP" altLang="en-US" dirty="0">
                <a:solidFill>
                  <a:srgbClr val="002060"/>
                </a:solidFill>
              </a:rPr>
              <a:t>，</a:t>
            </a:r>
            <a:r>
              <a:rPr lang="ja-JP" altLang="en-US" sz="1600" dirty="0">
                <a:solidFill>
                  <a:srgbClr val="FF0000"/>
                </a:solidFill>
              </a:rPr>
              <a:t>□</a:t>
            </a:r>
            <a:r>
              <a:rPr lang="ja-JP" altLang="en-US" dirty="0">
                <a:solidFill>
                  <a:srgbClr val="002060"/>
                </a:solidFill>
              </a:rPr>
              <a:t>：該当は</a:t>
            </a:r>
            <a:r>
              <a:rPr lang="ja-JP" altLang="en-US" dirty="0">
                <a:solidFill>
                  <a:srgbClr val="FF0000"/>
                </a:solidFill>
              </a:rPr>
              <a:t>✓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548680"/>
            <a:ext cx="3275256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１</a:t>
            </a:r>
            <a:r>
              <a:rPr kumimoji="1" lang="ja-JP" altLang="en-US">
                <a:solidFill>
                  <a:srgbClr val="002060"/>
                </a:solidFill>
              </a:rPr>
              <a:t>．術前値 </a:t>
            </a:r>
            <a:r>
              <a:rPr kumimoji="1" lang="ja-JP" altLang="en-US" dirty="0">
                <a:solidFill>
                  <a:srgbClr val="002060"/>
                </a:solidFill>
              </a:rPr>
              <a:t>（または麻酔導入後）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3608" y="1052736"/>
            <a:ext cx="5793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フィブリノゲン値（</a:t>
            </a:r>
            <a:r>
              <a:rPr kumimoji="1" lang="en-US" altLang="ja-JP" dirty="0">
                <a:solidFill>
                  <a:srgbClr val="002060"/>
                </a:solidFill>
              </a:rPr>
              <a:t>mg/</a:t>
            </a:r>
            <a:r>
              <a:rPr kumimoji="1" lang="en-US" altLang="ja-JP" dirty="0" err="1">
                <a:solidFill>
                  <a:srgbClr val="002060"/>
                </a:solidFill>
              </a:rPr>
              <a:t>dL</a:t>
            </a:r>
            <a:r>
              <a:rPr kumimoji="1" lang="ja-JP" altLang="en-US" dirty="0">
                <a:solidFill>
                  <a:srgbClr val="002060"/>
                </a:solidFill>
              </a:rPr>
              <a:t>）</a:t>
            </a:r>
            <a:r>
              <a:rPr lang="en-US" altLang="ja-JP" dirty="0">
                <a:solidFill>
                  <a:srgbClr val="002060"/>
                </a:solidFill>
              </a:rPr>
              <a:t>   30</a:t>
            </a:r>
            <a:r>
              <a:rPr kumimoji="1" lang="en-US" altLang="ja-JP" dirty="0">
                <a:solidFill>
                  <a:srgbClr val="002060"/>
                </a:solidFill>
              </a:rPr>
              <a:t>0 </a:t>
            </a:r>
            <a:r>
              <a:rPr kumimoji="1" lang="ja-JP" altLang="en-US" dirty="0">
                <a:solidFill>
                  <a:srgbClr val="002060"/>
                </a:solidFill>
              </a:rPr>
              <a:t>未満 ［</a:t>
            </a:r>
            <a:r>
              <a:rPr kumimoji="1" lang="ja-JP" altLang="en-US" u="sng" dirty="0">
                <a:solidFill>
                  <a:srgbClr val="002060"/>
                </a:solidFill>
              </a:rPr>
              <a:t>         </a:t>
            </a:r>
            <a:r>
              <a:rPr kumimoji="1" lang="ja-JP" altLang="en-US" dirty="0">
                <a:solidFill>
                  <a:srgbClr val="002060"/>
                </a:solidFill>
              </a:rPr>
              <a:t>］         </a:t>
            </a:r>
            <a:r>
              <a:rPr kumimoji="1" lang="en-US" altLang="ja-JP" dirty="0">
                <a:solidFill>
                  <a:srgbClr val="002060"/>
                </a:solidFill>
              </a:rPr>
              <a:t>150 </a:t>
            </a:r>
            <a:r>
              <a:rPr kumimoji="1" lang="ja-JP" altLang="en-US" dirty="0">
                <a:solidFill>
                  <a:srgbClr val="002060"/>
                </a:solidFill>
              </a:rPr>
              <a:t>未満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580112" y="627806"/>
            <a:ext cx="1954381" cy="369332"/>
          </a:xfrm>
          <a:prstGeom prst="rect">
            <a:avLst/>
          </a:prstGeom>
          <a:ln>
            <a:solidFill>
              <a:srgbClr val="002060"/>
            </a:solidFill>
            <a:prstDash val="lgDash"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人工心肺中　予測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3608" y="1772816"/>
            <a:ext cx="597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血小板数（</a:t>
            </a:r>
            <a:r>
              <a:rPr lang="ja-JP" altLang="en-US" dirty="0">
                <a:solidFill>
                  <a:srgbClr val="002060"/>
                </a:solidFill>
              </a:rPr>
              <a:t>万 </a:t>
            </a:r>
            <a:r>
              <a:rPr lang="en-US" altLang="ja-JP" dirty="0">
                <a:solidFill>
                  <a:srgbClr val="002060"/>
                </a:solidFill>
              </a:rPr>
              <a:t>/ </a:t>
            </a:r>
            <a:r>
              <a:rPr lang="en-US" altLang="ja-JP" dirty="0" err="1">
                <a:solidFill>
                  <a:srgbClr val="002060"/>
                </a:solidFill>
              </a:rPr>
              <a:t>μL</a:t>
            </a:r>
            <a:r>
              <a:rPr lang="en-US" altLang="ja-JP" dirty="0">
                <a:solidFill>
                  <a:srgbClr val="002060"/>
                </a:solidFill>
              </a:rPr>
              <a:t> </a:t>
            </a:r>
            <a:r>
              <a:rPr kumimoji="1" lang="ja-JP" altLang="en-US" dirty="0">
                <a:solidFill>
                  <a:srgbClr val="002060"/>
                </a:solidFill>
              </a:rPr>
              <a:t>）</a:t>
            </a:r>
            <a:r>
              <a:rPr lang="en-US" altLang="ja-JP" dirty="0">
                <a:solidFill>
                  <a:srgbClr val="002060"/>
                </a:solidFill>
              </a:rPr>
              <a:t>              </a:t>
            </a:r>
            <a:r>
              <a:rPr kumimoji="1" lang="en-US" altLang="ja-JP" dirty="0">
                <a:solidFill>
                  <a:srgbClr val="002060"/>
                </a:solidFill>
              </a:rPr>
              <a:t> </a:t>
            </a:r>
            <a:r>
              <a:rPr lang="en-US" altLang="ja-JP" dirty="0">
                <a:solidFill>
                  <a:srgbClr val="002060"/>
                </a:solidFill>
              </a:rPr>
              <a:t>16 </a:t>
            </a:r>
            <a:r>
              <a:rPr lang="ja-JP" altLang="en-US" dirty="0">
                <a:solidFill>
                  <a:srgbClr val="002060"/>
                </a:solidFill>
              </a:rPr>
              <a:t>未満 ［</a:t>
            </a:r>
            <a:r>
              <a:rPr lang="ja-JP" altLang="en-US" u="sng" dirty="0">
                <a:solidFill>
                  <a:srgbClr val="002060"/>
                </a:solidFill>
              </a:rPr>
              <a:t>         </a:t>
            </a:r>
            <a:r>
              <a:rPr lang="ja-JP" altLang="en-US" dirty="0">
                <a:solidFill>
                  <a:srgbClr val="002060"/>
                </a:solidFill>
              </a:rPr>
              <a:t>］　　　    </a:t>
            </a:r>
            <a:r>
              <a:rPr kumimoji="1" lang="en-US" altLang="ja-JP" dirty="0">
                <a:solidFill>
                  <a:srgbClr val="002060"/>
                </a:solidFill>
              </a:rPr>
              <a:t>8  </a:t>
            </a:r>
            <a:r>
              <a:rPr kumimoji="1" lang="ja-JP" altLang="en-US" dirty="0">
                <a:solidFill>
                  <a:srgbClr val="002060"/>
                </a:solidFill>
              </a:rPr>
              <a:t>未満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2289751"/>
            <a:ext cx="26260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２．人工心肺復温時 測定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0287" y="3148581"/>
            <a:ext cx="776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フィブリノゲン値：　</a:t>
            </a:r>
            <a:r>
              <a:rPr lang="ja-JP" altLang="en-US" dirty="0">
                <a:solidFill>
                  <a:srgbClr val="002060"/>
                </a:solidFill>
              </a:rPr>
              <a:t>  </a:t>
            </a:r>
            <a:r>
              <a:rPr kumimoji="1" lang="en-US" altLang="ja-JP" dirty="0">
                <a:solidFill>
                  <a:srgbClr val="002060"/>
                </a:solidFill>
              </a:rPr>
              <a:t>130 </a:t>
            </a:r>
            <a:r>
              <a:rPr kumimoji="1" lang="ja-JP" altLang="en-US" dirty="0">
                <a:solidFill>
                  <a:srgbClr val="002060"/>
                </a:solidFill>
              </a:rPr>
              <a:t>未満</a:t>
            </a:r>
            <a:r>
              <a:rPr kumimoji="1" lang="en-US" altLang="ja-JP" baseline="30000" dirty="0">
                <a:solidFill>
                  <a:srgbClr val="002060"/>
                </a:solidFill>
              </a:rPr>
              <a:t>*</a:t>
            </a:r>
            <a:r>
              <a:rPr lang="ja-JP" altLang="en-US" dirty="0">
                <a:solidFill>
                  <a:srgbClr val="002060"/>
                </a:solidFill>
              </a:rPr>
              <a:t>：</a:t>
            </a:r>
            <a:r>
              <a:rPr lang="en-US" altLang="ja-JP" dirty="0">
                <a:solidFill>
                  <a:srgbClr val="002060"/>
                </a:solidFill>
              </a:rPr>
              <a:t>4 </a:t>
            </a:r>
            <a:r>
              <a:rPr lang="ja-JP" altLang="en-US" dirty="0">
                <a:solidFill>
                  <a:srgbClr val="002060"/>
                </a:solidFill>
              </a:rPr>
              <a:t>～　　 </a:t>
            </a:r>
            <a:r>
              <a:rPr lang="en-US" altLang="ja-JP" dirty="0">
                <a:solidFill>
                  <a:srgbClr val="002060"/>
                </a:solidFill>
              </a:rPr>
              <a:t>130</a:t>
            </a:r>
            <a:r>
              <a:rPr lang="ja-JP" altLang="en-US" dirty="0">
                <a:solidFill>
                  <a:srgbClr val="002060"/>
                </a:solidFill>
              </a:rPr>
              <a:t>－</a:t>
            </a:r>
            <a:r>
              <a:rPr lang="en-US" altLang="ja-JP" dirty="0">
                <a:solidFill>
                  <a:srgbClr val="002060"/>
                </a:solidFill>
              </a:rPr>
              <a:t>149</a:t>
            </a:r>
            <a:r>
              <a:rPr lang="ja-JP" altLang="en-US" dirty="0">
                <a:solidFill>
                  <a:srgbClr val="002060"/>
                </a:solidFill>
              </a:rPr>
              <a:t>： </a:t>
            </a:r>
            <a:r>
              <a:rPr lang="en-US" altLang="ja-JP" dirty="0">
                <a:solidFill>
                  <a:srgbClr val="002060"/>
                </a:solidFill>
              </a:rPr>
              <a:t>0 </a:t>
            </a:r>
            <a:r>
              <a:rPr lang="ja-JP" altLang="en-US" dirty="0">
                <a:solidFill>
                  <a:srgbClr val="002060"/>
                </a:solidFill>
              </a:rPr>
              <a:t>～</a:t>
            </a:r>
            <a:r>
              <a:rPr lang="en-US" altLang="ja-JP" dirty="0">
                <a:solidFill>
                  <a:srgbClr val="002060"/>
                </a:solidFill>
              </a:rPr>
              <a:t> 4</a:t>
            </a:r>
            <a:r>
              <a:rPr lang="ja-JP" altLang="en-US" dirty="0">
                <a:solidFill>
                  <a:srgbClr val="002060"/>
                </a:solidFill>
              </a:rPr>
              <a:t>　　  </a:t>
            </a:r>
            <a:r>
              <a:rPr lang="en-US" altLang="ja-JP" dirty="0">
                <a:solidFill>
                  <a:srgbClr val="002060"/>
                </a:solidFill>
              </a:rPr>
              <a:t>150 </a:t>
            </a:r>
            <a:r>
              <a:rPr lang="ja-JP" altLang="en-US" dirty="0">
                <a:solidFill>
                  <a:srgbClr val="002060"/>
                </a:solidFill>
              </a:rPr>
              <a:t>以上： </a:t>
            </a:r>
            <a:r>
              <a:rPr lang="en-US" altLang="ja-JP" dirty="0">
                <a:solidFill>
                  <a:srgbClr val="002060"/>
                </a:solidFill>
              </a:rPr>
              <a:t>0</a:t>
            </a:r>
            <a:r>
              <a:rPr lang="ja-JP" altLang="en-US" dirty="0">
                <a:solidFill>
                  <a:srgbClr val="002060"/>
                </a:solidFill>
              </a:rPr>
              <a:t>  単位</a:t>
            </a:r>
            <a:endParaRPr kumimoji="1" lang="en-US" altLang="ja-JP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4402062"/>
            <a:ext cx="760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・血小板濃厚液（</a:t>
            </a:r>
            <a:r>
              <a:rPr lang="en-US" altLang="ja-JP" dirty="0">
                <a:solidFill>
                  <a:srgbClr val="002060"/>
                </a:solidFill>
              </a:rPr>
              <a:t>PC</a:t>
            </a:r>
            <a:r>
              <a:rPr lang="ja-JP" altLang="en-US" dirty="0">
                <a:solidFill>
                  <a:srgbClr val="002060"/>
                </a:solidFill>
              </a:rPr>
              <a:t>）輸血を考慮：　　 血小板数</a:t>
            </a:r>
            <a:r>
              <a:rPr kumimoji="1" lang="ja-JP" altLang="en-US" dirty="0">
                <a:solidFill>
                  <a:srgbClr val="002060"/>
                </a:solidFill>
              </a:rPr>
              <a:t>（</a:t>
            </a:r>
            <a:r>
              <a:rPr lang="ja-JP" altLang="en-US" dirty="0">
                <a:solidFill>
                  <a:srgbClr val="002060"/>
                </a:solidFill>
              </a:rPr>
              <a:t>万 </a:t>
            </a:r>
            <a:r>
              <a:rPr lang="en-US" altLang="ja-JP" dirty="0">
                <a:solidFill>
                  <a:srgbClr val="002060"/>
                </a:solidFill>
              </a:rPr>
              <a:t>/ </a:t>
            </a:r>
            <a:r>
              <a:rPr lang="en-US" altLang="ja-JP" dirty="0" err="1">
                <a:solidFill>
                  <a:srgbClr val="002060"/>
                </a:solidFill>
              </a:rPr>
              <a:t>μL</a:t>
            </a:r>
            <a:r>
              <a:rPr lang="en-US" altLang="ja-JP" dirty="0">
                <a:solidFill>
                  <a:srgbClr val="002060"/>
                </a:solidFill>
              </a:rPr>
              <a:t> </a:t>
            </a:r>
            <a:r>
              <a:rPr kumimoji="1" lang="ja-JP" altLang="en-US" dirty="0">
                <a:solidFill>
                  <a:srgbClr val="002060"/>
                </a:solidFill>
              </a:rPr>
              <a:t>）</a:t>
            </a:r>
            <a:r>
              <a:rPr lang="ja-JP" altLang="en-US" dirty="0">
                <a:solidFill>
                  <a:srgbClr val="002060"/>
                </a:solidFill>
              </a:rPr>
              <a:t>　</a:t>
            </a:r>
            <a:r>
              <a:rPr kumimoji="1" lang="en-US" altLang="ja-JP" dirty="0">
                <a:solidFill>
                  <a:srgbClr val="002060"/>
                </a:solidFill>
              </a:rPr>
              <a:t>5</a:t>
            </a:r>
            <a:r>
              <a:rPr kumimoji="1" lang="ja-JP" altLang="en-US" dirty="0">
                <a:solidFill>
                  <a:srgbClr val="002060"/>
                </a:solidFill>
              </a:rPr>
              <a:t>－</a:t>
            </a:r>
            <a:r>
              <a:rPr kumimoji="1" lang="en-US" altLang="ja-JP" dirty="0">
                <a:solidFill>
                  <a:srgbClr val="002060"/>
                </a:solidFill>
              </a:rPr>
              <a:t>7 </a:t>
            </a:r>
            <a:r>
              <a:rPr kumimoji="1" lang="ja-JP" altLang="en-US" dirty="0">
                <a:solidFill>
                  <a:srgbClr val="002060"/>
                </a:solidFill>
              </a:rPr>
              <a:t>未満 ［</a:t>
            </a:r>
            <a:r>
              <a:rPr lang="en-US" altLang="ja-JP" u="sng" dirty="0">
                <a:solidFill>
                  <a:srgbClr val="002060"/>
                </a:solidFill>
              </a:rPr>
              <a:t>         </a:t>
            </a:r>
            <a:r>
              <a:rPr lang="ja-JP" altLang="en-US" dirty="0">
                <a:solidFill>
                  <a:srgbClr val="002060"/>
                </a:solidFill>
              </a:rPr>
              <a:t>］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9552" y="4869160"/>
            <a:ext cx="3046027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３．</a:t>
            </a:r>
            <a:r>
              <a:rPr lang="en-US" altLang="ja-JP" dirty="0">
                <a:solidFill>
                  <a:srgbClr val="002060"/>
                </a:solidFill>
              </a:rPr>
              <a:t>ICU </a:t>
            </a:r>
            <a:r>
              <a:rPr lang="ja-JP" altLang="en-US" dirty="0">
                <a:solidFill>
                  <a:srgbClr val="002060"/>
                </a:solidFill>
              </a:rPr>
              <a:t>入室後 測定：　</a:t>
            </a:r>
            <a:r>
              <a:rPr lang="ja-JP" altLang="en-US" dirty="0">
                <a:solidFill>
                  <a:srgbClr val="FF0000"/>
                </a:solidFill>
              </a:rPr>
              <a:t>出血時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9552" y="52919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002060"/>
                </a:solidFill>
              </a:rPr>
              <a:t>FFP</a:t>
            </a:r>
            <a:r>
              <a:rPr lang="ja-JP" altLang="en-US" dirty="0">
                <a:solidFill>
                  <a:srgbClr val="002060"/>
                </a:solidFill>
              </a:rPr>
              <a:t> 輸血を考慮：　    </a:t>
            </a:r>
            <a:r>
              <a:rPr kumimoji="1" lang="ja-JP" altLang="en-US" dirty="0">
                <a:solidFill>
                  <a:srgbClr val="002060"/>
                </a:solidFill>
              </a:rPr>
              <a:t>フィブリノゲン値</a:t>
            </a:r>
            <a:r>
              <a:rPr lang="ja-JP" altLang="en-US" dirty="0">
                <a:solidFill>
                  <a:srgbClr val="002060"/>
                </a:solidFill>
              </a:rPr>
              <a:t> </a:t>
            </a:r>
            <a:r>
              <a:rPr kumimoji="1" lang="en-US" altLang="ja-JP" dirty="0">
                <a:solidFill>
                  <a:srgbClr val="002060"/>
                </a:solidFill>
              </a:rPr>
              <a:t>180 </a:t>
            </a:r>
            <a:r>
              <a:rPr kumimoji="1" lang="ja-JP" altLang="en-US" dirty="0">
                <a:solidFill>
                  <a:srgbClr val="002060"/>
                </a:solidFill>
              </a:rPr>
              <a:t>未満 ［</a:t>
            </a:r>
            <a:r>
              <a:rPr kumimoji="1" lang="ja-JP" altLang="en-US" u="sng" dirty="0">
                <a:solidFill>
                  <a:srgbClr val="002060"/>
                </a:solidFill>
              </a:rPr>
              <a:t>         </a:t>
            </a:r>
            <a:r>
              <a:rPr lang="ja-JP" altLang="en-US" dirty="0">
                <a:solidFill>
                  <a:srgbClr val="002060"/>
                </a:solidFill>
              </a:rPr>
              <a:t>］</a:t>
            </a:r>
            <a:r>
              <a:rPr kumimoji="1" lang="ja-JP" altLang="en-US" dirty="0">
                <a:solidFill>
                  <a:srgbClr val="002060"/>
                </a:solidFill>
              </a:rPr>
              <a:t>，（　  </a:t>
            </a:r>
            <a:r>
              <a:rPr kumimoji="1" lang="en-US" altLang="ja-JP" dirty="0">
                <a:solidFill>
                  <a:srgbClr val="002060"/>
                </a:solidFill>
              </a:rPr>
              <a:t>FIBTEM(A10)</a:t>
            </a:r>
            <a:r>
              <a:rPr kumimoji="1" lang="ja-JP" altLang="en-US" dirty="0">
                <a:solidFill>
                  <a:srgbClr val="002060"/>
                </a:solidFill>
              </a:rPr>
              <a:t>：</a:t>
            </a:r>
            <a:r>
              <a:rPr lang="ja-JP" altLang="en-US" dirty="0">
                <a:solidFill>
                  <a:srgbClr val="002060"/>
                </a:solidFill>
              </a:rPr>
              <a:t> </a:t>
            </a:r>
            <a:r>
              <a:rPr lang="en-US" altLang="ja-JP" dirty="0">
                <a:solidFill>
                  <a:srgbClr val="002060"/>
                </a:solidFill>
              </a:rPr>
              <a:t>7 </a:t>
            </a:r>
            <a:r>
              <a:rPr lang="ja-JP" altLang="en-US" dirty="0">
                <a:solidFill>
                  <a:srgbClr val="002060"/>
                </a:solidFill>
              </a:rPr>
              <a:t>未満 ［</a:t>
            </a:r>
            <a:r>
              <a:rPr lang="ja-JP" altLang="en-US" u="sng" dirty="0">
                <a:solidFill>
                  <a:srgbClr val="002060"/>
                </a:solidFill>
              </a:rPr>
              <a:t>      </a:t>
            </a:r>
            <a:r>
              <a:rPr lang="ja-JP" altLang="en-US" dirty="0">
                <a:solidFill>
                  <a:srgbClr val="002060"/>
                </a:solidFill>
              </a:rPr>
              <a:t>］）</a:t>
            </a:r>
            <a:endParaRPr lang="en-US" altLang="ja-JP" dirty="0">
              <a:solidFill>
                <a:srgbClr val="002060"/>
              </a:solidFill>
            </a:endParaRPr>
          </a:p>
          <a:p>
            <a:r>
              <a:rPr kumimoji="1" lang="ja-JP" altLang="en-US" dirty="0">
                <a:solidFill>
                  <a:srgbClr val="002060"/>
                </a:solidFill>
              </a:rPr>
              <a:t>　　　　　　　　　　</a:t>
            </a:r>
            <a:r>
              <a:rPr lang="ja-JP" altLang="en-US" dirty="0">
                <a:solidFill>
                  <a:srgbClr val="002060"/>
                </a:solidFill>
              </a:rPr>
              <a:t>（ フィブリノゲン値 </a:t>
            </a:r>
            <a:r>
              <a:rPr lang="ja-JP" altLang="en-US" sz="1600" dirty="0">
                <a:solidFill>
                  <a:srgbClr val="FF0000"/>
                </a:solidFill>
              </a:rPr>
              <a:t>□</a:t>
            </a:r>
            <a:r>
              <a:rPr lang="ja-JP" altLang="en-US" dirty="0">
                <a:solidFill>
                  <a:srgbClr val="002060"/>
                </a:solidFill>
              </a:rPr>
              <a:t> </a:t>
            </a:r>
            <a:r>
              <a:rPr lang="en-US" altLang="ja-JP" dirty="0">
                <a:solidFill>
                  <a:srgbClr val="002060"/>
                </a:solidFill>
              </a:rPr>
              <a:t>150</a:t>
            </a:r>
            <a:r>
              <a:rPr lang="ja-JP" altLang="en-US" dirty="0">
                <a:solidFill>
                  <a:srgbClr val="002060"/>
                </a:solidFill>
              </a:rPr>
              <a:t>未満： </a:t>
            </a:r>
            <a:r>
              <a:rPr lang="en-US" altLang="ja-JP" dirty="0">
                <a:solidFill>
                  <a:srgbClr val="002060"/>
                </a:solidFill>
              </a:rPr>
              <a:t>4 </a:t>
            </a:r>
            <a:r>
              <a:rPr lang="ja-JP" altLang="en-US" dirty="0">
                <a:solidFill>
                  <a:srgbClr val="002060"/>
                </a:solidFill>
              </a:rPr>
              <a:t>～</a:t>
            </a:r>
            <a:r>
              <a:rPr lang="en-US" altLang="ja-JP" dirty="0">
                <a:solidFill>
                  <a:srgbClr val="002060"/>
                </a:solidFill>
              </a:rPr>
              <a:t>     </a:t>
            </a:r>
            <a:r>
              <a:rPr lang="ja-JP" altLang="en-US" sz="1600" dirty="0">
                <a:solidFill>
                  <a:srgbClr val="FF0000"/>
                </a:solidFill>
              </a:rPr>
              <a:t>□</a:t>
            </a:r>
            <a:r>
              <a:rPr lang="ja-JP" altLang="en-US" dirty="0">
                <a:solidFill>
                  <a:srgbClr val="002060"/>
                </a:solidFill>
              </a:rPr>
              <a:t>  </a:t>
            </a:r>
            <a:r>
              <a:rPr kumimoji="1" lang="en-US" altLang="ja-JP" dirty="0">
                <a:solidFill>
                  <a:srgbClr val="002060"/>
                </a:solidFill>
              </a:rPr>
              <a:t>150</a:t>
            </a:r>
            <a:r>
              <a:rPr kumimoji="1" lang="ja-JP" altLang="en-US" dirty="0">
                <a:solidFill>
                  <a:srgbClr val="002060"/>
                </a:solidFill>
              </a:rPr>
              <a:t>－</a:t>
            </a:r>
            <a:r>
              <a:rPr kumimoji="1" lang="en-US" altLang="ja-JP" dirty="0">
                <a:solidFill>
                  <a:srgbClr val="002060"/>
                </a:solidFill>
              </a:rPr>
              <a:t>180</a:t>
            </a:r>
            <a:r>
              <a:rPr kumimoji="1" lang="ja-JP" altLang="en-US" dirty="0">
                <a:solidFill>
                  <a:srgbClr val="002060"/>
                </a:solidFill>
              </a:rPr>
              <a:t>： </a:t>
            </a:r>
            <a:r>
              <a:rPr kumimoji="1" lang="en-US" altLang="ja-JP" dirty="0">
                <a:solidFill>
                  <a:srgbClr val="002060"/>
                </a:solidFill>
              </a:rPr>
              <a:t>0 </a:t>
            </a:r>
            <a:r>
              <a:rPr kumimoji="1" lang="ja-JP" altLang="en-US" dirty="0">
                <a:solidFill>
                  <a:srgbClr val="002060"/>
                </a:solidFill>
              </a:rPr>
              <a:t>～ </a:t>
            </a:r>
            <a:r>
              <a:rPr kumimoji="1" lang="en-US" altLang="ja-JP" dirty="0">
                <a:solidFill>
                  <a:srgbClr val="002060"/>
                </a:solidFill>
              </a:rPr>
              <a:t>4</a:t>
            </a:r>
            <a:r>
              <a:rPr kumimoji="1" lang="ja-JP" altLang="en-US" dirty="0">
                <a:solidFill>
                  <a:srgbClr val="002060"/>
                </a:solidFill>
              </a:rPr>
              <a:t>　単位</a:t>
            </a:r>
            <a:r>
              <a:rPr lang="ja-JP" altLang="en-US" dirty="0">
                <a:solidFill>
                  <a:srgbClr val="002060"/>
                </a:solidFill>
              </a:rPr>
              <a:t>）</a:t>
            </a:r>
            <a:endParaRPr kumimoji="1" lang="en-US" altLang="ja-JP" dirty="0">
              <a:solidFill>
                <a:srgbClr val="00206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52" y="6084004"/>
            <a:ext cx="5104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2060"/>
                </a:solidFill>
              </a:rPr>
              <a:t>PC</a:t>
            </a:r>
            <a:r>
              <a:rPr lang="ja-JP" altLang="en-US" dirty="0">
                <a:solidFill>
                  <a:srgbClr val="002060"/>
                </a:solidFill>
              </a:rPr>
              <a:t>　輸血を考慮：　    血小板数</a:t>
            </a:r>
            <a:r>
              <a:rPr kumimoji="1" lang="ja-JP" altLang="en-US" dirty="0">
                <a:solidFill>
                  <a:srgbClr val="002060"/>
                </a:solidFill>
              </a:rPr>
              <a:t>　</a:t>
            </a:r>
            <a:r>
              <a:rPr kumimoji="1" lang="en-US" altLang="ja-JP" dirty="0">
                <a:solidFill>
                  <a:srgbClr val="002060"/>
                </a:solidFill>
              </a:rPr>
              <a:t>5 – 7 </a:t>
            </a:r>
            <a:r>
              <a:rPr kumimoji="1" lang="ja-JP" altLang="en-US" dirty="0">
                <a:solidFill>
                  <a:srgbClr val="002060"/>
                </a:solidFill>
              </a:rPr>
              <a:t>未満 ［</a:t>
            </a:r>
            <a:r>
              <a:rPr lang="en-US" altLang="ja-JP" u="sng" dirty="0">
                <a:solidFill>
                  <a:srgbClr val="002060"/>
                </a:solidFill>
              </a:rPr>
              <a:t>         </a:t>
            </a:r>
            <a:r>
              <a:rPr kumimoji="1" lang="ja-JP" altLang="en-US" dirty="0">
                <a:solidFill>
                  <a:srgbClr val="002060"/>
                </a:solidFill>
              </a:rPr>
              <a:t>］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43608" y="1403484"/>
            <a:ext cx="580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2060"/>
                </a:solidFill>
              </a:rPr>
              <a:t>FIBTEM(A10)</a:t>
            </a:r>
            <a:r>
              <a:rPr lang="ja-JP" altLang="en-US" dirty="0">
                <a:solidFill>
                  <a:srgbClr val="002060"/>
                </a:solidFill>
              </a:rPr>
              <a:t>（</a:t>
            </a:r>
            <a:r>
              <a:rPr lang="en-US" altLang="ja-JP" dirty="0">
                <a:solidFill>
                  <a:srgbClr val="002060"/>
                </a:solidFill>
              </a:rPr>
              <a:t>mm</a:t>
            </a:r>
            <a:r>
              <a:rPr lang="ja-JP" altLang="en-US" dirty="0">
                <a:solidFill>
                  <a:srgbClr val="002060"/>
                </a:solidFill>
              </a:rPr>
              <a:t>）</a:t>
            </a:r>
            <a:r>
              <a:rPr lang="en-US" altLang="ja-JP" dirty="0">
                <a:solidFill>
                  <a:srgbClr val="002060"/>
                </a:solidFill>
              </a:rPr>
              <a:t>	               12</a:t>
            </a:r>
            <a:r>
              <a:rPr lang="ja-JP" altLang="en-US" dirty="0">
                <a:solidFill>
                  <a:srgbClr val="002060"/>
                </a:solidFill>
              </a:rPr>
              <a:t> 未満 ［</a:t>
            </a:r>
            <a:r>
              <a:rPr lang="ja-JP" altLang="en-US" u="sng" dirty="0">
                <a:solidFill>
                  <a:srgbClr val="002060"/>
                </a:solidFill>
              </a:rPr>
              <a:t>         </a:t>
            </a:r>
            <a:r>
              <a:rPr lang="ja-JP" altLang="en-US" dirty="0">
                <a:solidFill>
                  <a:srgbClr val="002060"/>
                </a:solidFill>
              </a:rPr>
              <a:t>］　　　　  </a:t>
            </a:r>
            <a:r>
              <a:rPr kumimoji="1" lang="en-US" altLang="ja-JP" dirty="0">
                <a:solidFill>
                  <a:srgbClr val="002060"/>
                </a:solidFill>
              </a:rPr>
              <a:t>6 </a:t>
            </a:r>
            <a:r>
              <a:rPr kumimoji="1" lang="ja-JP" altLang="en-US" dirty="0">
                <a:solidFill>
                  <a:srgbClr val="002060"/>
                </a:solidFill>
              </a:rPr>
              <a:t>未満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948264" y="1289252"/>
            <a:ext cx="14606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となる可能性</a:t>
            </a:r>
            <a:endParaRPr lang="en-US" altLang="ja-JP" dirty="0">
              <a:solidFill>
                <a:srgbClr val="002060"/>
              </a:solidFill>
            </a:endParaRPr>
          </a:p>
          <a:p>
            <a:r>
              <a:rPr lang="ja-JP" altLang="en-US" dirty="0">
                <a:solidFill>
                  <a:srgbClr val="002060"/>
                </a:solidFill>
              </a:rPr>
              <a:t>　</a:t>
            </a:r>
            <a:r>
              <a:rPr lang="en-US" altLang="ja-JP" dirty="0">
                <a:solidFill>
                  <a:srgbClr val="002060"/>
                </a:solidFill>
              </a:rPr>
              <a:t>70 - 80%</a:t>
            </a:r>
            <a:endParaRPr lang="ja-JP" altLang="en-US" dirty="0">
              <a:solidFill>
                <a:srgbClr val="002060"/>
              </a:solidFill>
            </a:endParaRPr>
          </a:p>
        </p:txBody>
      </p:sp>
      <p:sp>
        <p:nvSpPr>
          <p:cNvPr id="17" name="右中かっこ 16"/>
          <p:cNvSpPr/>
          <p:nvPr/>
        </p:nvSpPr>
        <p:spPr>
          <a:xfrm>
            <a:off x="6732240" y="1198765"/>
            <a:ext cx="144016" cy="86409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7371" y="2805559"/>
            <a:ext cx="836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・</a:t>
            </a:r>
            <a:r>
              <a:rPr lang="ja-JP" altLang="en-US" dirty="0">
                <a:solidFill>
                  <a:srgbClr val="002060"/>
                </a:solidFill>
              </a:rPr>
              <a:t>フジサン分類：　</a:t>
            </a:r>
            <a:r>
              <a:rPr lang="ja-JP" altLang="en-US" sz="1600" dirty="0">
                <a:solidFill>
                  <a:srgbClr val="002060"/>
                </a:solidFill>
              </a:rPr>
              <a:t>新鮮凍結血漿（</a:t>
            </a:r>
            <a:r>
              <a:rPr lang="en-US" altLang="ja-JP" sz="1600" dirty="0">
                <a:solidFill>
                  <a:srgbClr val="002060"/>
                </a:solidFill>
              </a:rPr>
              <a:t>FFP</a:t>
            </a:r>
            <a:r>
              <a:rPr lang="ja-JP" altLang="en-US" sz="1600" dirty="0">
                <a:solidFill>
                  <a:srgbClr val="002060"/>
                </a:solidFill>
              </a:rPr>
              <a:t>）の開始量，フィブリノゲン ［</a:t>
            </a:r>
            <a:r>
              <a:rPr lang="en-US" altLang="ja-JP" sz="1600" u="sng" dirty="0">
                <a:solidFill>
                  <a:srgbClr val="002060"/>
                </a:solidFill>
              </a:rPr>
              <a:t>         </a:t>
            </a:r>
            <a:r>
              <a:rPr lang="ja-JP" altLang="en-US" sz="1600" dirty="0">
                <a:solidFill>
                  <a:srgbClr val="002060"/>
                </a:solidFill>
              </a:rPr>
              <a:t>］ </a:t>
            </a:r>
            <a:r>
              <a:rPr lang="en-US" altLang="ja-JP" sz="1600" dirty="0">
                <a:solidFill>
                  <a:srgbClr val="002060"/>
                </a:solidFill>
              </a:rPr>
              <a:t>FIBTEM(A10) </a:t>
            </a:r>
            <a:r>
              <a:rPr lang="ja-JP" altLang="en-US" sz="1600" dirty="0">
                <a:solidFill>
                  <a:srgbClr val="002060"/>
                </a:solidFill>
              </a:rPr>
              <a:t>［</a:t>
            </a:r>
            <a:r>
              <a:rPr lang="en-US" altLang="ja-JP" sz="1600" u="sng" dirty="0">
                <a:solidFill>
                  <a:srgbClr val="002060"/>
                </a:solidFill>
              </a:rPr>
              <a:t>         </a:t>
            </a:r>
            <a:r>
              <a:rPr lang="ja-JP" altLang="en-US" sz="1600" dirty="0">
                <a:solidFill>
                  <a:srgbClr val="002060"/>
                </a:solidFill>
              </a:rPr>
              <a:t>］</a:t>
            </a:r>
            <a:endParaRPr kumimoji="1" lang="en-US" altLang="ja-JP" sz="1600" dirty="0">
              <a:solidFill>
                <a:srgbClr val="00206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7545" y="3767421"/>
            <a:ext cx="775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 </a:t>
            </a:r>
            <a:r>
              <a:rPr kumimoji="1" lang="ja-JP" altLang="en-US" dirty="0">
                <a:solidFill>
                  <a:srgbClr val="002060"/>
                </a:solidFill>
              </a:rPr>
              <a:t>胸部大血管手術：　　</a:t>
            </a:r>
            <a:r>
              <a:rPr lang="ja-JP" altLang="en-US" dirty="0">
                <a:solidFill>
                  <a:srgbClr val="002060"/>
                </a:solidFill>
              </a:rPr>
              <a:t>フィブリノゲン値： </a:t>
            </a:r>
            <a:r>
              <a:rPr kumimoji="1" lang="en-US" altLang="ja-JP" dirty="0">
                <a:solidFill>
                  <a:srgbClr val="002060"/>
                </a:solidFill>
              </a:rPr>
              <a:t>130 </a:t>
            </a:r>
            <a:r>
              <a:rPr kumimoji="1" lang="ja-JP" altLang="en-US" dirty="0">
                <a:solidFill>
                  <a:srgbClr val="002060"/>
                </a:solidFill>
              </a:rPr>
              <a:t>未満</a:t>
            </a:r>
            <a:r>
              <a:rPr lang="en-US" altLang="ja-JP" baseline="30000" dirty="0">
                <a:solidFill>
                  <a:srgbClr val="002060"/>
                </a:solidFill>
              </a:rPr>
              <a:t>* </a:t>
            </a:r>
            <a:r>
              <a:rPr lang="ja-JP" altLang="en-US" dirty="0">
                <a:solidFill>
                  <a:srgbClr val="002060"/>
                </a:solidFill>
              </a:rPr>
              <a:t>（</a:t>
            </a:r>
            <a:r>
              <a:rPr lang="en-US" altLang="ja-JP" dirty="0">
                <a:solidFill>
                  <a:srgbClr val="002060"/>
                </a:solidFill>
              </a:rPr>
              <a:t>FIBTEM(A10)</a:t>
            </a:r>
            <a:r>
              <a:rPr lang="ja-JP" altLang="en-US" dirty="0">
                <a:solidFill>
                  <a:srgbClr val="002060"/>
                </a:solidFill>
              </a:rPr>
              <a:t>： </a:t>
            </a:r>
            <a:r>
              <a:rPr lang="en-US" altLang="ja-JP" dirty="0">
                <a:solidFill>
                  <a:srgbClr val="002060"/>
                </a:solidFill>
              </a:rPr>
              <a:t>6 </a:t>
            </a:r>
            <a:r>
              <a:rPr lang="ja-JP" altLang="en-US" dirty="0">
                <a:solidFill>
                  <a:srgbClr val="002060"/>
                </a:solidFill>
              </a:rPr>
              <a:t>未満）のとき</a:t>
            </a:r>
            <a:endParaRPr lang="en-US" altLang="ja-JP" dirty="0">
              <a:solidFill>
                <a:srgbClr val="00206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46783" y="2217487"/>
            <a:ext cx="8054565" cy="2539839"/>
          </a:xfrm>
          <a:prstGeom prst="rect">
            <a:avLst/>
          </a:prstGeom>
          <a:noFill/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16016" y="2284485"/>
            <a:ext cx="37853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" dirty="0">
                <a:solidFill>
                  <a:srgbClr val="002060"/>
                </a:solidFill>
              </a:rPr>
              <a:t>130 </a:t>
            </a:r>
            <a:r>
              <a:rPr lang="ja-JP" altLang="en-US" sz="1500" dirty="0">
                <a:solidFill>
                  <a:srgbClr val="002060"/>
                </a:solidFill>
              </a:rPr>
              <a:t>未満</a:t>
            </a:r>
            <a:r>
              <a:rPr lang="en-US" altLang="ja-JP" sz="1500" baseline="30000" dirty="0">
                <a:solidFill>
                  <a:srgbClr val="002060"/>
                </a:solidFill>
              </a:rPr>
              <a:t>*</a:t>
            </a:r>
            <a:r>
              <a:rPr lang="ja-JP" altLang="en-US" sz="1500" baseline="30000" dirty="0">
                <a:solidFill>
                  <a:srgbClr val="002060"/>
                </a:solidFill>
              </a:rPr>
              <a:t> </a:t>
            </a:r>
            <a:r>
              <a:rPr lang="ja-JP" altLang="en-US" sz="1500" dirty="0">
                <a:solidFill>
                  <a:srgbClr val="002060"/>
                </a:solidFill>
              </a:rPr>
              <a:t>： </a:t>
            </a:r>
            <a:r>
              <a:rPr lang="en-US" altLang="ja-JP" sz="1500" dirty="0">
                <a:solidFill>
                  <a:srgbClr val="002060"/>
                </a:solidFill>
              </a:rPr>
              <a:t>FIBTEM(A10) 6mm</a:t>
            </a:r>
            <a:r>
              <a:rPr lang="ja-JP" altLang="en-US" sz="1500" dirty="0">
                <a:solidFill>
                  <a:srgbClr val="002060"/>
                </a:solidFill>
              </a:rPr>
              <a:t> のカットオフ値</a:t>
            </a:r>
            <a:endParaRPr lang="en-US" altLang="ja-JP" sz="1500" dirty="0">
              <a:solidFill>
                <a:srgbClr val="002060"/>
              </a:solidFill>
            </a:endParaRPr>
          </a:p>
          <a:p>
            <a:r>
              <a:rPr lang="ja-JP" altLang="en-US" sz="1500" dirty="0">
                <a:solidFill>
                  <a:srgbClr val="002060"/>
                </a:solidFill>
              </a:rPr>
              <a:t>（ドライヘマト法 </a:t>
            </a:r>
            <a:r>
              <a:rPr lang="en-US" altLang="ja-JP" sz="1500" dirty="0">
                <a:solidFill>
                  <a:srgbClr val="002060"/>
                </a:solidFill>
              </a:rPr>
              <a:t>5</a:t>
            </a:r>
            <a:r>
              <a:rPr lang="ja-JP" altLang="en-US" sz="1500" dirty="0">
                <a:solidFill>
                  <a:srgbClr val="002060"/>
                </a:solidFill>
              </a:rPr>
              <a:t>分，クラウス法 </a:t>
            </a:r>
            <a:r>
              <a:rPr lang="en-US" altLang="ja-JP" sz="1500" dirty="0">
                <a:solidFill>
                  <a:srgbClr val="002060"/>
                </a:solidFill>
              </a:rPr>
              <a:t>30</a:t>
            </a:r>
            <a:r>
              <a:rPr lang="ja-JP" altLang="en-US" sz="1500" dirty="0">
                <a:solidFill>
                  <a:srgbClr val="002060"/>
                </a:solidFill>
              </a:rPr>
              <a:t>分）</a:t>
            </a:r>
            <a:endParaRPr lang="en-US" altLang="ja-JP" sz="1500" dirty="0">
              <a:solidFill>
                <a:srgbClr val="002060"/>
              </a:solidFill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5350020" y="1603772"/>
            <a:ext cx="360040" cy="0"/>
          </a:xfrm>
          <a:prstGeom prst="straightConnector1">
            <a:avLst/>
          </a:prstGeom>
          <a:ln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076056" y="6467404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2060"/>
                </a:solidFill>
              </a:rPr>
              <a:t>補足） 赤血球濃厚液を考慮： </a:t>
            </a:r>
            <a:r>
              <a:rPr lang="en-US" altLang="ja-JP" sz="1400" dirty="0" err="1">
                <a:solidFill>
                  <a:srgbClr val="002060"/>
                </a:solidFill>
              </a:rPr>
              <a:t>Hb</a:t>
            </a:r>
            <a:r>
              <a:rPr lang="ja-JP" altLang="en-US" sz="1400" dirty="0">
                <a:solidFill>
                  <a:srgbClr val="002060"/>
                </a:solidFill>
              </a:rPr>
              <a:t> </a:t>
            </a:r>
            <a:r>
              <a:rPr lang="en-US" altLang="ja-JP" sz="1400" dirty="0">
                <a:solidFill>
                  <a:srgbClr val="002060"/>
                </a:solidFill>
              </a:rPr>
              <a:t>7 – 9 g/</a:t>
            </a:r>
            <a:r>
              <a:rPr lang="en-US" altLang="ja-JP" sz="1400" dirty="0" err="1">
                <a:solidFill>
                  <a:srgbClr val="002060"/>
                </a:solidFill>
              </a:rPr>
              <a:t>dL</a:t>
            </a:r>
            <a:r>
              <a:rPr lang="en-US" altLang="ja-JP" sz="1400" dirty="0">
                <a:solidFill>
                  <a:srgbClr val="002060"/>
                </a:solidFill>
              </a:rPr>
              <a:t> </a:t>
            </a:r>
            <a:r>
              <a:rPr lang="ja-JP" altLang="en-US" sz="1400" dirty="0">
                <a:solidFill>
                  <a:srgbClr val="002060"/>
                </a:solidFill>
              </a:rPr>
              <a:t>未満</a:t>
            </a:r>
            <a:endParaRPr kumimoji="1" lang="ja-JP" altLang="en-US" sz="1400" dirty="0">
              <a:solidFill>
                <a:srgbClr val="00206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3568" y="105273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83568" y="142497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83568" y="1788552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2270904" y="318140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038911" y="318140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6132125" y="318140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2261813" y="3809532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720302" y="443284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2237934" y="5322694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5938478" y="5315276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2237934" y="6114782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539552" y="1394192"/>
            <a:ext cx="6417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（</a:t>
            </a:r>
            <a:r>
              <a:rPr lang="ja-JP" altLang="en-US" dirty="0">
                <a:solidFill>
                  <a:srgbClr val="FF0000"/>
                </a:solidFill>
              </a:rPr>
              <a:t>　　</a:t>
            </a:r>
            <a:r>
              <a:rPr lang="ja-JP" altLang="en-US" dirty="0">
                <a:solidFill>
                  <a:srgbClr val="002060"/>
                </a:solidFill>
              </a:rPr>
              <a:t>　　　　　　　　　　　　　　　　　　　　　　　　　　　　 　　　　　　　　）</a:t>
            </a:r>
            <a:endParaRPr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212" y="6423719"/>
            <a:ext cx="3915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Copyright©2016 </a:t>
            </a:r>
            <a:r>
              <a:rPr lang="ja-JP" altLang="ja-JP" sz="12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浜松労災病院</a:t>
            </a:r>
            <a:r>
              <a:rPr lang="en-US" altLang="ja-JP" sz="12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Hamamatsu </a:t>
            </a:r>
            <a:r>
              <a:rPr lang="en-US" altLang="ja-JP" sz="1200" dirty="0" err="1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Rosai</a:t>
            </a:r>
            <a:r>
              <a:rPr lang="en-US" altLang="ja-JP" sz="12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Hospital All Rights Reserved. Ver.2017.02.23</a:t>
            </a:r>
            <a:endParaRPr kumimoji="1" lang="ja-JP" altLang="en-US" sz="1200" dirty="0">
              <a:solidFill>
                <a:srgbClr val="00206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11560" y="3449492"/>
            <a:ext cx="7609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（</a:t>
            </a:r>
            <a:r>
              <a:rPr lang="en-US" altLang="ja-JP" dirty="0">
                <a:solidFill>
                  <a:srgbClr val="002060"/>
                </a:solidFill>
              </a:rPr>
              <a:t>FIBTEM(A10)</a:t>
            </a:r>
            <a:r>
              <a:rPr kumimoji="1" lang="ja-JP" altLang="en-US" dirty="0">
                <a:solidFill>
                  <a:srgbClr val="002060"/>
                </a:solidFill>
              </a:rPr>
              <a:t>：</a:t>
            </a:r>
            <a:r>
              <a:rPr lang="ja-JP" altLang="en-US" dirty="0">
                <a:solidFill>
                  <a:srgbClr val="002060"/>
                </a:solidFill>
              </a:rPr>
              <a:t>             </a:t>
            </a:r>
            <a:r>
              <a:rPr kumimoji="1" lang="en-US" altLang="ja-JP" dirty="0">
                <a:solidFill>
                  <a:srgbClr val="002060"/>
                </a:solidFill>
              </a:rPr>
              <a:t>6 </a:t>
            </a:r>
            <a:r>
              <a:rPr kumimoji="1" lang="ja-JP" altLang="en-US" dirty="0">
                <a:solidFill>
                  <a:srgbClr val="002060"/>
                </a:solidFill>
              </a:rPr>
              <a:t>未満</a:t>
            </a:r>
            <a:r>
              <a:rPr lang="ja-JP" altLang="en-US" dirty="0">
                <a:solidFill>
                  <a:srgbClr val="002060"/>
                </a:solidFill>
              </a:rPr>
              <a:t>：</a:t>
            </a:r>
            <a:r>
              <a:rPr lang="en-US" altLang="ja-JP" dirty="0">
                <a:solidFill>
                  <a:srgbClr val="002060"/>
                </a:solidFill>
              </a:rPr>
              <a:t>4 </a:t>
            </a:r>
            <a:r>
              <a:rPr lang="ja-JP" altLang="en-US" dirty="0">
                <a:solidFill>
                  <a:srgbClr val="002060"/>
                </a:solidFill>
              </a:rPr>
              <a:t>～　　       </a:t>
            </a:r>
            <a:r>
              <a:rPr lang="en-US" altLang="ja-JP" dirty="0">
                <a:solidFill>
                  <a:srgbClr val="002060"/>
                </a:solidFill>
              </a:rPr>
              <a:t>6</a:t>
            </a:r>
            <a:r>
              <a:rPr lang="ja-JP" altLang="en-US" dirty="0">
                <a:solidFill>
                  <a:srgbClr val="002060"/>
                </a:solidFill>
              </a:rPr>
              <a:t>－</a:t>
            </a:r>
            <a:r>
              <a:rPr lang="en-US" altLang="ja-JP" dirty="0">
                <a:solidFill>
                  <a:srgbClr val="002060"/>
                </a:solidFill>
              </a:rPr>
              <a:t>8</a:t>
            </a:r>
            <a:r>
              <a:rPr lang="ja-JP" altLang="en-US" dirty="0">
                <a:solidFill>
                  <a:srgbClr val="002060"/>
                </a:solidFill>
              </a:rPr>
              <a:t>： </a:t>
            </a:r>
            <a:r>
              <a:rPr lang="en-US" altLang="ja-JP" dirty="0">
                <a:solidFill>
                  <a:srgbClr val="002060"/>
                </a:solidFill>
              </a:rPr>
              <a:t>0 </a:t>
            </a:r>
            <a:r>
              <a:rPr lang="ja-JP" altLang="en-US" dirty="0">
                <a:solidFill>
                  <a:srgbClr val="002060"/>
                </a:solidFill>
              </a:rPr>
              <a:t>～</a:t>
            </a:r>
            <a:r>
              <a:rPr lang="en-US" altLang="ja-JP" dirty="0">
                <a:solidFill>
                  <a:srgbClr val="002060"/>
                </a:solidFill>
              </a:rPr>
              <a:t> 4</a:t>
            </a:r>
            <a:r>
              <a:rPr lang="ja-JP" altLang="en-US" dirty="0">
                <a:solidFill>
                  <a:srgbClr val="002060"/>
                </a:solidFill>
              </a:rPr>
              <a:t>　　       </a:t>
            </a:r>
            <a:r>
              <a:rPr lang="en-US" altLang="ja-JP" dirty="0">
                <a:solidFill>
                  <a:srgbClr val="002060"/>
                </a:solidFill>
              </a:rPr>
              <a:t>9 </a:t>
            </a:r>
            <a:r>
              <a:rPr lang="ja-JP" altLang="en-US" dirty="0">
                <a:solidFill>
                  <a:srgbClr val="002060"/>
                </a:solidFill>
              </a:rPr>
              <a:t>以上： </a:t>
            </a:r>
            <a:r>
              <a:rPr lang="en-US" altLang="ja-JP" dirty="0">
                <a:solidFill>
                  <a:srgbClr val="002060"/>
                </a:solidFill>
              </a:rPr>
              <a:t>0</a:t>
            </a:r>
            <a:r>
              <a:rPr lang="ja-JP" altLang="en-US" dirty="0">
                <a:solidFill>
                  <a:srgbClr val="002060"/>
                </a:solidFill>
              </a:rPr>
              <a:t>  単位）</a:t>
            </a:r>
            <a:endParaRPr kumimoji="1" lang="en-US" altLang="ja-JP" dirty="0">
              <a:solidFill>
                <a:srgbClr val="00206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267744" y="3470978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4042186" y="347525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6130418" y="3470978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523726" y="4074356"/>
            <a:ext cx="3881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濃縮フィブリノゲンの補充療法 </a:t>
            </a:r>
            <a:r>
              <a:rPr lang="en-US" altLang="ja-JP" dirty="0">
                <a:solidFill>
                  <a:srgbClr val="002060"/>
                </a:solidFill>
              </a:rPr>
              <a:t>2 </a:t>
            </a:r>
            <a:r>
              <a:rPr lang="ja-JP" altLang="en-US" dirty="0">
                <a:solidFill>
                  <a:srgbClr val="002060"/>
                </a:solidFill>
              </a:rPr>
              <a:t>～</a:t>
            </a:r>
            <a:r>
              <a:rPr lang="en-US" altLang="ja-JP" dirty="0">
                <a:solidFill>
                  <a:srgbClr val="002060"/>
                </a:solidFill>
              </a:rPr>
              <a:t> 3 g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051720" y="5795972"/>
            <a:ext cx="5940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2060"/>
                </a:solidFill>
              </a:rPr>
              <a:t>（ </a:t>
            </a:r>
            <a:r>
              <a:rPr lang="en-US" altLang="ja-JP" dirty="0">
                <a:solidFill>
                  <a:srgbClr val="002060"/>
                </a:solidFill>
              </a:rPr>
              <a:t>FIBTEM(A10) </a:t>
            </a:r>
            <a:r>
              <a:rPr lang="ja-JP" altLang="en-US" dirty="0">
                <a:solidFill>
                  <a:srgbClr val="002060"/>
                </a:solidFill>
              </a:rPr>
              <a:t>：</a:t>
            </a:r>
            <a:r>
              <a:rPr lang="en-US" altLang="ja-JP" dirty="0">
                <a:solidFill>
                  <a:srgbClr val="002060"/>
                </a:solidFill>
              </a:rPr>
              <a:t> </a:t>
            </a:r>
            <a:r>
              <a:rPr lang="ja-JP" altLang="en-US" dirty="0">
                <a:solidFill>
                  <a:srgbClr val="002060"/>
                </a:solidFill>
              </a:rPr>
              <a:t>            </a:t>
            </a:r>
            <a:r>
              <a:rPr kumimoji="1" lang="en-US" altLang="ja-JP" dirty="0">
                <a:solidFill>
                  <a:srgbClr val="002060"/>
                </a:solidFill>
              </a:rPr>
              <a:t>6 </a:t>
            </a:r>
            <a:r>
              <a:rPr kumimoji="1" lang="ja-JP" altLang="en-US" dirty="0">
                <a:solidFill>
                  <a:srgbClr val="002060"/>
                </a:solidFill>
              </a:rPr>
              <a:t>未満</a:t>
            </a:r>
            <a:r>
              <a:rPr lang="ja-JP" altLang="en-US" dirty="0">
                <a:solidFill>
                  <a:srgbClr val="002060"/>
                </a:solidFill>
              </a:rPr>
              <a:t>：</a:t>
            </a:r>
            <a:r>
              <a:rPr lang="en-US" altLang="ja-JP" dirty="0">
                <a:solidFill>
                  <a:srgbClr val="002060"/>
                </a:solidFill>
              </a:rPr>
              <a:t>4 </a:t>
            </a:r>
            <a:r>
              <a:rPr lang="ja-JP" altLang="en-US" dirty="0">
                <a:solidFill>
                  <a:srgbClr val="002060"/>
                </a:solidFill>
              </a:rPr>
              <a:t>～　　        </a:t>
            </a:r>
            <a:r>
              <a:rPr lang="en-US" altLang="ja-JP" dirty="0">
                <a:solidFill>
                  <a:srgbClr val="002060"/>
                </a:solidFill>
              </a:rPr>
              <a:t>6</a:t>
            </a:r>
            <a:r>
              <a:rPr lang="ja-JP" altLang="en-US" dirty="0">
                <a:solidFill>
                  <a:srgbClr val="002060"/>
                </a:solidFill>
              </a:rPr>
              <a:t>： </a:t>
            </a:r>
            <a:r>
              <a:rPr lang="en-US" altLang="ja-JP" dirty="0">
                <a:solidFill>
                  <a:srgbClr val="002060"/>
                </a:solidFill>
              </a:rPr>
              <a:t>0 </a:t>
            </a:r>
            <a:r>
              <a:rPr lang="ja-JP" altLang="en-US" dirty="0">
                <a:solidFill>
                  <a:srgbClr val="002060"/>
                </a:solidFill>
              </a:rPr>
              <a:t>～</a:t>
            </a:r>
            <a:r>
              <a:rPr lang="en-US" altLang="ja-JP" dirty="0">
                <a:solidFill>
                  <a:srgbClr val="002060"/>
                </a:solidFill>
              </a:rPr>
              <a:t> 4</a:t>
            </a:r>
            <a:r>
              <a:rPr lang="ja-JP" altLang="en-US" dirty="0">
                <a:solidFill>
                  <a:srgbClr val="002060"/>
                </a:solidFill>
              </a:rPr>
              <a:t>　単位）</a:t>
            </a:r>
            <a:endParaRPr kumimoji="1" lang="en-US" altLang="ja-JP" dirty="0">
              <a:solidFill>
                <a:srgbClr val="002060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792791" y="5830337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5675531" y="5834609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□</a:t>
            </a:r>
          </a:p>
        </p:txBody>
      </p:sp>
    </p:spTree>
    <p:extLst>
      <p:ext uri="{BB962C8B-B14F-4D97-AF65-F5344CB8AC3E}">
        <p14:creationId xmlns:p14="http://schemas.microsoft.com/office/powerpoint/2010/main" val="33989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187</Words>
  <Application>Microsoft Office PowerPoint</Application>
  <PresentationFormat>画面に合わせる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Kimura</dc:creator>
  <cp:lastModifiedBy>MutsuhitoKikura</cp:lastModifiedBy>
  <cp:revision>100</cp:revision>
  <cp:lastPrinted>2017-12-05T04:25:46Z</cp:lastPrinted>
  <dcterms:created xsi:type="dcterms:W3CDTF">2016-08-25T04:19:49Z</dcterms:created>
  <dcterms:modified xsi:type="dcterms:W3CDTF">2018-03-10T07:34:57Z</dcterms:modified>
</cp:coreProperties>
</file>